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3" r:id="rId5"/>
    <p:sldId id="291" r:id="rId6"/>
    <p:sldId id="261" r:id="rId7"/>
    <p:sldId id="292" r:id="rId8"/>
    <p:sldId id="264" r:id="rId9"/>
    <p:sldId id="293" r:id="rId10"/>
    <p:sldId id="294" r:id="rId11"/>
    <p:sldId id="296" r:id="rId12"/>
    <p:sldId id="295" r:id="rId13"/>
    <p:sldId id="278" r:id="rId14"/>
  </p:sldIdLst>
  <p:sldSz cx="18288000" cy="10287000"/>
  <p:notesSz cx="6858000" cy="9144000"/>
  <p:embeddedFontLst>
    <p:embeddedFont>
      <p:font typeface="Antonio" panose="020B0604020202020204" charset="0"/>
      <p:regular r:id="rId16"/>
      <p:bold r:id="rId17"/>
    </p:embeddedFont>
    <p:embeddedFont>
      <p:font typeface="Antonio Light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EIHrRtLjAkeOt7wgOnAPxgO1o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serviço de nefropatologia é dividido em dois setores que são fisicamente separados da patologia 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3" name="Google Shape;5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0174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0882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81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serviço de nefropatologia é dividido em dois setores que são fisicamente separados da patologia </a:t>
            </a:r>
            <a:endParaRPr/>
          </a:p>
        </p:txBody>
      </p:sp>
      <p:sp>
        <p:nvSpPr>
          <p:cNvPr id="401" name="Google Shape;4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serviço de nefropatologia é dividido em dois setores que são fisicamente separados da patologia </a:t>
            </a: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07b435114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2e07b435114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07b435114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2e07b435114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759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CONFECÇÃO DE NAVALHA DE VIDRO PARA MICROSCOPIA ELETRÔNICA; 2 PROCESSAMENTO DE TECIDOS; 3 REALIZAÇÃO DA RETIRADA DO EXCESSO DE RESINA E FORMATO AO CORTE; 4: REALIZAÇÃO DOS CORTES PARA MICROSCOPIA ELETRONICA (FINOS E ULTRAFINOS)</a:t>
            </a:r>
            <a:endParaRPr/>
          </a:p>
        </p:txBody>
      </p:sp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676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56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7nld6Kf2xuH9-yIEfFEDF3LP2bz6njM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7nld6Kf2xuH9-yIEfFEDF3LP2bz6njM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 rot="-3267673">
            <a:off x="11965917" y="1668950"/>
            <a:ext cx="12142504" cy="5929178"/>
            <a:chOff x="0" y="0"/>
            <a:chExt cx="4060920" cy="2233549"/>
          </a:xfrm>
        </p:grpSpPr>
        <p:sp>
          <p:nvSpPr>
            <p:cNvPr id="85" name="Google Shape;85;p1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 extrusionOk="0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48B281"/>
            </a:solidFill>
            <a:ln w="9525" cap="flat" cmpd="sng">
              <a:solidFill>
                <a:srgbClr val="EEE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 extrusionOk="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48B281"/>
            </a:solidFill>
            <a:ln w="9525" cap="flat" cmpd="sng">
              <a:solidFill>
                <a:srgbClr val="EEEC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-224975" y="3455519"/>
            <a:ext cx="11520157" cy="3349350"/>
            <a:chOff x="-1016009" y="-746143"/>
            <a:chExt cx="15360209" cy="4465800"/>
          </a:xfrm>
        </p:grpSpPr>
        <p:sp>
          <p:nvSpPr>
            <p:cNvPr id="88" name="Google Shape;88;p1"/>
            <p:cNvSpPr txBox="1"/>
            <p:nvPr/>
          </p:nvSpPr>
          <p:spPr>
            <a:xfrm>
              <a:off x="-1016009" y="-746143"/>
              <a:ext cx="14344200" cy="44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800"/>
                <a:buFont typeface="Arial"/>
                <a:buNone/>
              </a:pPr>
              <a:r>
                <a:rPr lang="en-US" sz="6800" b="1" i="0" u="none" strike="noStrike" cap="none" dirty="0">
                  <a:solidFill>
                    <a:srgbClr val="000000"/>
                  </a:solidFill>
                  <a:latin typeface="Antonio"/>
                  <a:ea typeface="Antonio"/>
                  <a:cs typeface="Antonio"/>
                  <a:sym typeface="Antonio"/>
                </a:rPr>
                <a:t>PATOLOGIA RENAL - CENTRO DE REFERÊNCIA NACIONAL DA REDE EBSERH </a:t>
              </a:r>
              <a:endParaRPr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2729631"/>
              <a:ext cx="14344200" cy="3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 rot="-3262905">
            <a:off x="8831569" y="-1731709"/>
            <a:ext cx="12117590" cy="5993488"/>
            <a:chOff x="0" y="0"/>
            <a:chExt cx="4060920" cy="2233549"/>
          </a:xfrm>
        </p:grpSpPr>
        <p:sp>
          <p:nvSpPr>
            <p:cNvPr id="91" name="Google Shape;91;p1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 extrusionOk="0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48B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 extrusionOk="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48B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3875" y="4364425"/>
            <a:ext cx="5429400" cy="5429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l="7114" r="1909" b="4878"/>
          <a:stretch/>
        </p:blipFill>
        <p:spPr>
          <a:xfrm>
            <a:off x="10383025" y="1049650"/>
            <a:ext cx="5588700" cy="5429400"/>
          </a:xfrm>
          <a:prstGeom prst="ellipse">
            <a:avLst/>
          </a:prstGeom>
          <a:noFill/>
          <a:ln w="28575" cap="flat" cmpd="sng">
            <a:solidFill>
              <a:srgbClr val="F1EEE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9"/>
          <p:cNvSpPr/>
          <p:nvPr/>
        </p:nvSpPr>
        <p:spPr>
          <a:xfrm>
            <a:off x="-8814589" y="-1516053"/>
            <a:ext cx="13319125" cy="1331912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F1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p29"/>
          <p:cNvGrpSpPr/>
          <p:nvPr/>
        </p:nvGrpSpPr>
        <p:grpSpPr>
          <a:xfrm>
            <a:off x="1019453" y="3813146"/>
            <a:ext cx="3552558" cy="1778493"/>
            <a:chOff x="-957533" y="1484625"/>
            <a:chExt cx="7505933" cy="2371324"/>
          </a:xfrm>
        </p:grpSpPr>
        <p:sp>
          <p:nvSpPr>
            <p:cNvPr id="567" name="Google Shape;567;p29"/>
            <p:cNvSpPr txBox="1"/>
            <p:nvPr/>
          </p:nvSpPr>
          <p:spPr>
            <a:xfrm>
              <a:off x="-957533" y="1484625"/>
              <a:ext cx="6548401" cy="91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US" sz="3700" b="1" i="0" u="none" strike="noStrike" cap="none" dirty="0">
                  <a:solidFill>
                    <a:srgbClr val="000000"/>
                  </a:solidFill>
                  <a:latin typeface="Antonio"/>
                  <a:ea typeface="Antonio"/>
                  <a:cs typeface="Antonio"/>
                  <a:sym typeface="Antonio"/>
                </a:rPr>
                <a:t>PATROCINADORE</a:t>
              </a:r>
              <a:r>
                <a:rPr lang="en-US" sz="3700" b="1" dirty="0">
                  <a:latin typeface="Antonio"/>
                  <a:ea typeface="Antonio"/>
                  <a:cs typeface="Antonio"/>
                  <a:sym typeface="Antonio"/>
                </a:rPr>
                <a:t>S</a:t>
              </a:r>
              <a:endParaRPr sz="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9"/>
            <p:cNvSpPr txBox="1"/>
            <p:nvPr/>
          </p:nvSpPr>
          <p:spPr>
            <a:xfrm>
              <a:off x="0" y="3568549"/>
              <a:ext cx="65484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29"/>
          <p:cNvSpPr txBox="1"/>
          <p:nvPr/>
        </p:nvSpPr>
        <p:spPr>
          <a:xfrm>
            <a:off x="941313" y="163488"/>
            <a:ext cx="165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9"/>
          <p:cNvSpPr txBox="1"/>
          <p:nvPr/>
        </p:nvSpPr>
        <p:spPr>
          <a:xfrm>
            <a:off x="809625" y="5239375"/>
            <a:ext cx="28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9"/>
          <p:cNvSpPr txBox="1"/>
          <p:nvPr/>
        </p:nvSpPr>
        <p:spPr>
          <a:xfrm>
            <a:off x="7804338" y="1208713"/>
            <a:ext cx="165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9"/>
          <p:cNvSpPr txBox="1"/>
          <p:nvPr/>
        </p:nvSpPr>
        <p:spPr>
          <a:xfrm>
            <a:off x="4238625" y="7861623"/>
            <a:ext cx="432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9"/>
          <p:cNvSpPr txBox="1"/>
          <p:nvPr/>
        </p:nvSpPr>
        <p:spPr>
          <a:xfrm>
            <a:off x="4440745" y="785825"/>
            <a:ext cx="4374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PROJETOS DE PESQUISA:</a:t>
            </a:r>
            <a:r>
              <a:rPr lang="en-US"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9"/>
          <p:cNvSpPr txBox="1"/>
          <p:nvPr/>
        </p:nvSpPr>
        <p:spPr>
          <a:xfrm>
            <a:off x="4440744" y="4814487"/>
            <a:ext cx="747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HU-UFMA E FUNDAÇÃO JOSUÉ MONTELLO :</a:t>
            </a:r>
            <a:endParaRPr sz="2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2175" y="1751601"/>
            <a:ext cx="4086225" cy="220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9150" y="2165325"/>
            <a:ext cx="4701888" cy="16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76475" y="2105918"/>
            <a:ext cx="4327500" cy="185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9"/>
          <p:cNvPicPr preferRelativeResize="0"/>
          <p:nvPr/>
        </p:nvPicPr>
        <p:blipFill rotWithShape="1">
          <a:blip r:embed="rId6">
            <a:alphaModFix/>
          </a:blip>
          <a:srcRect l="31571" t="12210" r="30349" b="12277"/>
          <a:stretch/>
        </p:blipFill>
        <p:spPr>
          <a:xfrm>
            <a:off x="4572000" y="5641300"/>
            <a:ext cx="3887400" cy="4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41437" y="6321818"/>
            <a:ext cx="3001788" cy="345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99AB0F-63EB-4E65-6348-EC664CDCF5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0225" y="7684215"/>
            <a:ext cx="104860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7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6500" y="410600"/>
            <a:ext cx="5651499" cy="9202400"/>
          </a:xfrm>
          <a:prstGeom prst="rect">
            <a:avLst/>
          </a:prstGeom>
          <a:noFill/>
          <a:ln w="28575" cap="flat" cmpd="sng">
            <a:solidFill>
              <a:srgbClr val="48B28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5"/>
          <p:cNvSpPr/>
          <p:nvPr/>
        </p:nvSpPr>
        <p:spPr>
          <a:xfrm>
            <a:off x="0" y="0"/>
            <a:ext cx="5789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968500" y="2743200"/>
            <a:ext cx="4573200" cy="2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99"/>
              <a:buFont typeface="Arial"/>
              <a:buNone/>
            </a:pPr>
            <a:r>
              <a:rPr lang="en-US" sz="6699" b="1" i="0" u="none" strike="noStrike" cap="none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Microscopia</a:t>
            </a:r>
            <a:r>
              <a:rPr lang="en-US" sz="6699" b="1" i="0" u="none" strike="noStrike" cap="none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66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just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99"/>
              <a:buFont typeface="Arial"/>
              <a:buNone/>
            </a:pPr>
            <a:r>
              <a:rPr lang="en-US" sz="6699" b="1" i="0" u="none" strike="noStrike" cap="none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eletrônica</a:t>
            </a:r>
            <a:endParaRPr sz="53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239C0FE-3C42-9F05-3277-00EAC435AE2A}"/>
              </a:ext>
            </a:extLst>
          </p:cNvPr>
          <p:cNvSpPr txBox="1">
            <a:spLocks/>
          </p:cNvSpPr>
          <p:nvPr/>
        </p:nvSpPr>
        <p:spPr>
          <a:xfrm>
            <a:off x="6007101" y="2971800"/>
            <a:ext cx="6629400" cy="29336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Ter em mente que todo caso potencialmente pode ser encaminhado para ME </a:t>
            </a:r>
          </a:p>
          <a:p>
            <a:r>
              <a:rPr lang="pt-BR" sz="2400" dirty="0"/>
              <a:t>     -Incluir no kit ME</a:t>
            </a:r>
          </a:p>
          <a:p>
            <a:r>
              <a:rPr lang="pt-BR" sz="2400" dirty="0"/>
              <a:t>     -Cuidado: coleta, processamento, desbaste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Excelência técnica na MO e IF  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Marcadores substitutos (</a:t>
            </a:r>
            <a:r>
              <a:rPr lang="pt-BR" sz="2400" dirty="0" err="1"/>
              <a:t>Ex</a:t>
            </a:r>
            <a:r>
              <a:rPr lang="pt-BR" sz="2400" dirty="0"/>
              <a:t>: DNAJB9)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Estabelecer uma parceria com um serviço de ME</a:t>
            </a:r>
          </a:p>
          <a:p>
            <a:pPr marL="114300"/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D0F39E-51B2-5DA4-BAF0-B489A27DB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5905499"/>
            <a:ext cx="2667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7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6500" y="410600"/>
            <a:ext cx="5651499" cy="9202400"/>
          </a:xfrm>
          <a:prstGeom prst="rect">
            <a:avLst/>
          </a:prstGeom>
          <a:noFill/>
          <a:ln w="28575" cap="flat" cmpd="sng">
            <a:solidFill>
              <a:srgbClr val="48B28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5"/>
          <p:cNvSpPr/>
          <p:nvPr/>
        </p:nvSpPr>
        <p:spPr>
          <a:xfrm>
            <a:off x="0" y="0"/>
            <a:ext cx="5789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968500" y="2743200"/>
            <a:ext cx="4573200" cy="2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99"/>
              <a:buFont typeface="Arial"/>
              <a:buNone/>
            </a:pPr>
            <a:r>
              <a:rPr lang="en-US" sz="6699" b="1" i="0" u="none" strike="noStrike" cap="none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Microscopia</a:t>
            </a:r>
            <a:r>
              <a:rPr lang="en-US" sz="6699" b="1" i="0" u="none" strike="noStrike" cap="none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66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just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99"/>
              <a:buFont typeface="Arial"/>
              <a:buNone/>
            </a:pPr>
            <a:r>
              <a:rPr lang="en-US" sz="6699" b="1" i="0" u="none" strike="noStrike" cap="none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eletrônica</a:t>
            </a:r>
            <a:endParaRPr sz="53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239C0FE-3C42-9F05-3277-00EAC435AE2A}"/>
              </a:ext>
            </a:extLst>
          </p:cNvPr>
          <p:cNvSpPr txBox="1">
            <a:spLocks/>
          </p:cNvSpPr>
          <p:nvPr/>
        </p:nvSpPr>
        <p:spPr>
          <a:xfrm>
            <a:off x="6007101" y="2971800"/>
            <a:ext cx="6629400" cy="29336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dirty="0"/>
              <a:t>CONCLUSÃO: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ME continua essencial em patologia renal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Implantar  e sustentar  isoladamente um serviço de ME é impraticável na realidade brasileira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 solução é um serviço central de prestação de serviço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*Estimular a realização de ME</a:t>
            </a:r>
          </a:p>
          <a:p>
            <a:endParaRPr lang="pt-BR" sz="2400" dirty="0"/>
          </a:p>
          <a:p>
            <a:pPr marL="114300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033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/>
          <p:nvPr/>
        </p:nvSpPr>
        <p:spPr>
          <a:xfrm>
            <a:off x="0" y="0"/>
            <a:ext cx="7571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 rot="-3270409">
            <a:off x="-3819075" y="5388235"/>
            <a:ext cx="12098699" cy="6654413"/>
            <a:chOff x="0" y="0"/>
            <a:chExt cx="4060920" cy="2233549"/>
          </a:xfrm>
        </p:grpSpPr>
        <p:sp>
          <p:nvSpPr>
            <p:cNvPr id="405" name="Google Shape;405;p18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 extrusionOk="0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 extrusionOk="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18"/>
          <p:cNvSpPr txBox="1"/>
          <p:nvPr/>
        </p:nvSpPr>
        <p:spPr>
          <a:xfrm>
            <a:off x="2092720" y="1219968"/>
            <a:ext cx="2290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7836100" y="1188250"/>
            <a:ext cx="101538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rPr>
              <a:t>LABORATORIO DE PATOLOGIA MOLECULAR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3400" dirty="0">
              <a:solidFill>
                <a:schemeClr val="dk1"/>
              </a:solidFill>
              <a:latin typeface="Antonio Light"/>
              <a:ea typeface="Antonio Light"/>
              <a:cs typeface="Antonio Light"/>
              <a:sym typeface="Antoni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3400" b="0" i="0" u="none" strike="noStrike" cap="none" dirty="0">
              <a:solidFill>
                <a:schemeClr val="dk1"/>
              </a:solidFill>
              <a:latin typeface="Antonio Light"/>
              <a:ea typeface="Antonio Light"/>
              <a:cs typeface="Antonio Light"/>
              <a:sym typeface="Antoni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3400" dirty="0">
              <a:solidFill>
                <a:schemeClr val="dk1"/>
              </a:solidFill>
              <a:latin typeface="Antonio Light"/>
              <a:ea typeface="Antonio Light"/>
              <a:cs typeface="Antonio Light"/>
              <a:sym typeface="Antoni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3400" b="0" i="0" u="none" strike="noStrike" cap="none" dirty="0">
              <a:solidFill>
                <a:schemeClr val="dk1"/>
              </a:solidFill>
              <a:latin typeface="Antonio Light"/>
              <a:ea typeface="Antonio Light"/>
              <a:cs typeface="Antonio Light"/>
              <a:sym typeface="Antoni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3400" dirty="0">
              <a:solidFill>
                <a:schemeClr val="dk1"/>
              </a:solidFill>
              <a:latin typeface="Antonio Light"/>
              <a:ea typeface="Antonio Light"/>
              <a:cs typeface="Antonio Light"/>
              <a:sym typeface="Antoni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6600" b="0" i="0" u="none" strike="noStrike" cap="none" dirty="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rPr>
              <a:t>OBRIGADO!!</a:t>
            </a:r>
            <a:endParaRPr sz="6600" b="0" i="0" u="none" strike="noStrike" cap="none" dirty="0">
              <a:solidFill>
                <a:srgbClr val="000000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pic>
        <p:nvPicPr>
          <p:cNvPr id="410" name="Google Shape;4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426" y="3719500"/>
            <a:ext cx="5588700" cy="5588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7571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 rot="-3270436">
            <a:off x="-3819098" y="5388147"/>
            <a:ext cx="12098774" cy="6654453"/>
            <a:chOff x="0" y="0"/>
            <a:chExt cx="4060920" cy="2233549"/>
          </a:xfrm>
        </p:grpSpPr>
        <p:sp>
          <p:nvSpPr>
            <p:cNvPr id="101" name="Google Shape;101;p2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 extrusionOk="0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 extrusionOk="0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"/>
          <p:cNvSpPr txBox="1"/>
          <p:nvPr/>
        </p:nvSpPr>
        <p:spPr>
          <a:xfrm>
            <a:off x="2092720" y="1219968"/>
            <a:ext cx="2290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l="7114" r="1909" b="4878"/>
          <a:stretch/>
        </p:blipFill>
        <p:spPr>
          <a:xfrm>
            <a:off x="1247700" y="3871400"/>
            <a:ext cx="5391300" cy="5129100"/>
          </a:xfrm>
          <a:prstGeom prst="ellipse">
            <a:avLst/>
          </a:prstGeom>
          <a:noFill/>
          <a:ln w="28575" cap="flat" cmpd="sng">
            <a:solidFill>
              <a:srgbClr val="F1EEE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" name="Google Shape;105;p2"/>
          <p:cNvSpPr txBox="1"/>
          <p:nvPr/>
        </p:nvSpPr>
        <p:spPr>
          <a:xfrm>
            <a:off x="7836100" y="1188250"/>
            <a:ext cx="1015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rPr>
              <a:t>PATOLOGIA RENAL - CENTRO DE REFERÊNCIA NACIONAL DA REDE EBSERH</a:t>
            </a:r>
            <a:endParaRPr sz="3400" b="0" i="0" u="none" strike="noStrike" cap="none" dirty="0">
              <a:solidFill>
                <a:srgbClr val="000000"/>
              </a:solidFill>
              <a:latin typeface="Antonio Light"/>
              <a:ea typeface="Antonio Light"/>
              <a:cs typeface="Antonio Light"/>
              <a:sym typeface="Antonio Light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50700" y="7548899"/>
            <a:ext cx="5724600" cy="171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8B28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73C4D8D-98CD-FF28-F37E-9A9FF3D5B8A3}"/>
              </a:ext>
            </a:extLst>
          </p:cNvPr>
          <p:cNvSpPr/>
          <p:nvPr/>
        </p:nvSpPr>
        <p:spPr>
          <a:xfrm>
            <a:off x="7836100" y="3458400"/>
            <a:ext cx="1015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OBJETIVOS:</a:t>
            </a:r>
          </a:p>
          <a:p>
            <a:endParaRPr lang="pt-BR" sz="2800" dirty="0"/>
          </a:p>
          <a:p>
            <a:pPr marL="514350" indent="-514350">
              <a:buAutoNum type="arabicPeriod"/>
            </a:pPr>
            <a:r>
              <a:rPr lang="pt-BR" sz="2800" dirty="0"/>
              <a:t>APRESENTAR AS DIFICULDADES DE IMPLANTAR M.E. EM SERVIÇO PUBLICO BRASILEIRO </a:t>
            </a:r>
          </a:p>
          <a:p>
            <a:pPr marL="514350" indent="-514350">
              <a:buAutoNum type="arabicPeriod"/>
            </a:pPr>
            <a:endParaRPr lang="pt-BR" sz="2800" dirty="0"/>
          </a:p>
          <a:p>
            <a:pPr marL="514350" indent="-514350">
              <a:buAutoNum type="arabicPeriod"/>
            </a:pPr>
            <a:r>
              <a:rPr lang="pt-BR" sz="2800" dirty="0"/>
              <a:t>ORIENTAÇÕES PARA LABORATÓRIOS QUE NÃO TEM 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0400" y="-76200"/>
            <a:ext cx="7806675" cy="10408900"/>
          </a:xfrm>
          <a:prstGeom prst="rect">
            <a:avLst/>
          </a:prstGeom>
          <a:noFill/>
          <a:ln w="28575" cap="flat" cmpd="sng">
            <a:solidFill>
              <a:srgbClr val="48B28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5"/>
          <p:cNvSpPr/>
          <p:nvPr/>
        </p:nvSpPr>
        <p:spPr>
          <a:xfrm>
            <a:off x="0" y="0"/>
            <a:ext cx="5789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968500" y="2743200"/>
            <a:ext cx="4573200" cy="2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99"/>
              <a:buFont typeface="Arial"/>
              <a:buNone/>
            </a:pPr>
            <a:r>
              <a:rPr lang="en-US" sz="6699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Microscopia </a:t>
            </a:r>
            <a:endParaRPr sz="6699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just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99"/>
              <a:buFont typeface="Arial"/>
              <a:buNone/>
            </a:pPr>
            <a:r>
              <a:rPr lang="en-US" sz="6699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eletrônica</a:t>
            </a:r>
            <a:endParaRPr sz="5399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3CD317-1E30-69BA-FC22-7EEAEC8C5683}"/>
              </a:ext>
            </a:extLst>
          </p:cNvPr>
          <p:cNvSpPr/>
          <p:nvPr/>
        </p:nvSpPr>
        <p:spPr>
          <a:xfrm>
            <a:off x="5838828" y="3877500"/>
            <a:ext cx="4591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Novo métodos diagnósticos são substitutos?</a:t>
            </a:r>
          </a:p>
          <a:p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IH</a:t>
            </a:r>
          </a:p>
          <a:p>
            <a:pPr marL="285750" indent="-285750">
              <a:buFontTx/>
              <a:buChar char="-"/>
            </a:pPr>
            <a:r>
              <a:rPr lang="pt-BR" sz="2800" dirty="0"/>
              <a:t>Molecular</a:t>
            </a:r>
          </a:p>
          <a:p>
            <a:pPr marL="285750" indent="-285750">
              <a:buFontTx/>
              <a:buChar char="-"/>
            </a:pPr>
            <a:r>
              <a:rPr lang="pt-BR" sz="2800" dirty="0" err="1"/>
              <a:t>Espectometria</a:t>
            </a:r>
            <a:endParaRPr lang="pt-BR" sz="2800" dirty="0"/>
          </a:p>
          <a:p>
            <a:pPr marL="285750" indent="-285750">
              <a:buFontTx/>
              <a:buChar char="-"/>
            </a:pPr>
            <a:r>
              <a:rPr lang="pt-BR" sz="2800" dirty="0"/>
              <a:t>Outras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e07b435114_1_14" title="WhatsApp Video 2024-05-27 at 11.23.4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6054" y="160438"/>
            <a:ext cx="5641200" cy="996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e07b435114_1_14"/>
          <p:cNvSpPr/>
          <p:nvPr/>
        </p:nvSpPr>
        <p:spPr>
          <a:xfrm>
            <a:off x="0" y="0"/>
            <a:ext cx="5789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e07b435114_1_14"/>
          <p:cNvSpPr txBox="1"/>
          <p:nvPr/>
        </p:nvSpPr>
        <p:spPr>
          <a:xfrm>
            <a:off x="195300" y="1220325"/>
            <a:ext cx="55941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9"/>
              <a:buFont typeface="Arial"/>
              <a:buNone/>
            </a:pPr>
            <a:r>
              <a:rPr lang="en-US" sz="6599" b="1" i="0" u="none" strike="noStrike" cap="none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Microscopia</a:t>
            </a:r>
            <a:r>
              <a:rPr lang="en-US" sz="6599" b="1" i="0" u="none" strike="noStrike" cap="none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65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9"/>
              <a:buFont typeface="Arial"/>
              <a:buNone/>
            </a:pPr>
            <a:r>
              <a:rPr lang="en-US" sz="6599" b="1" i="0" u="none" strike="noStrike" cap="none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eletrônica</a:t>
            </a:r>
            <a:r>
              <a:rPr lang="en-US" sz="6599" b="1" i="0" u="none" strike="noStrike" cap="none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65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en-US" sz="4699" b="1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Um breve Tour pela </a:t>
            </a:r>
            <a:r>
              <a:rPr lang="en-US" sz="4699" b="1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estrutura</a:t>
            </a:r>
            <a:r>
              <a:rPr lang="en-US" sz="4699" b="1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46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D07BEE2-88E7-CBF5-D98B-5F9D918E66B8}"/>
              </a:ext>
            </a:extLst>
          </p:cNvPr>
          <p:cNvSpPr/>
          <p:nvPr/>
        </p:nvSpPr>
        <p:spPr>
          <a:xfrm>
            <a:off x="5984700" y="1682843"/>
            <a:ext cx="65139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21% - necessário para diagnóstico.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21% - forneceu dados contributivos importantes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3% - diagnóstico adicional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4DFEAD-AECD-4270-60D7-3AE983746C1B}"/>
              </a:ext>
            </a:extLst>
          </p:cNvPr>
          <p:cNvSpPr/>
          <p:nvPr/>
        </p:nvSpPr>
        <p:spPr>
          <a:xfrm>
            <a:off x="7089896" y="912548"/>
            <a:ext cx="3708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Haas M. JASN. 1997;8(1):70-76</a:t>
            </a:r>
            <a:r>
              <a:rPr lang="en-US" sz="1400" dirty="0"/>
              <a:t>. </a:t>
            </a:r>
            <a:endParaRPr lang="pt-BR" sz="1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386155-7AD9-887E-F555-47A9985451A8}"/>
              </a:ext>
            </a:extLst>
          </p:cNvPr>
          <p:cNvSpPr txBox="1"/>
          <p:nvPr/>
        </p:nvSpPr>
        <p:spPr>
          <a:xfrm>
            <a:off x="5984700" y="7678084"/>
            <a:ext cx="6513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“Apesar desta tendência, a nossa experiência mostra que o valor do ME no diagnóstico preciso da biópsia renal permanece semelhante ao que era 20-30 anos antes”</a:t>
            </a:r>
          </a:p>
          <a:p>
            <a:r>
              <a:rPr lang="pt-PT" sz="2400" dirty="0"/>
              <a:t> </a:t>
            </a:r>
            <a:endParaRPr lang="pt-BR" sz="2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FD472D-16E7-74C1-5742-83A7E6C5ACB6}"/>
              </a:ext>
            </a:extLst>
          </p:cNvPr>
          <p:cNvSpPr/>
          <p:nvPr/>
        </p:nvSpPr>
        <p:spPr>
          <a:xfrm>
            <a:off x="6570912" y="66757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Yamashita M and Haas M. Glomerular Dis. 2021;1(3):145-159. </a:t>
            </a:r>
            <a:endParaRPr lang="pt-BR" sz="1800" dirty="0"/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7B30B4F7-571B-61EC-FFE2-A71782FDC8C6}"/>
              </a:ext>
            </a:extLst>
          </p:cNvPr>
          <p:cNvSpPr/>
          <p:nvPr/>
        </p:nvSpPr>
        <p:spPr>
          <a:xfrm rot="5400000">
            <a:off x="7435461" y="4626808"/>
            <a:ext cx="2578996" cy="10333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8B28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5DF861-049C-874B-7713-064382A2C457}"/>
              </a:ext>
            </a:extLst>
          </p:cNvPr>
          <p:cNvSpPr txBox="1"/>
          <p:nvPr/>
        </p:nvSpPr>
        <p:spPr>
          <a:xfrm>
            <a:off x="9241651" y="4819135"/>
            <a:ext cx="1767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/>
              <a:t>20-30 anos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2e07b435114_1_14" title="WhatsApp Video 2024-05-27 at 11.23.4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6054" y="160438"/>
            <a:ext cx="5641200" cy="996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e07b435114_1_14"/>
          <p:cNvSpPr/>
          <p:nvPr/>
        </p:nvSpPr>
        <p:spPr>
          <a:xfrm>
            <a:off x="0" y="0"/>
            <a:ext cx="5789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e07b435114_1_14"/>
          <p:cNvSpPr txBox="1"/>
          <p:nvPr/>
        </p:nvSpPr>
        <p:spPr>
          <a:xfrm>
            <a:off x="195300" y="1220325"/>
            <a:ext cx="55941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9"/>
              <a:buFont typeface="Arial"/>
              <a:buNone/>
            </a:pPr>
            <a:r>
              <a:rPr lang="en-US" sz="6599" b="1" i="0" u="none" strike="noStrike" cap="none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Microscopia</a:t>
            </a:r>
            <a:r>
              <a:rPr lang="en-US" sz="6599" b="1" i="0" u="none" strike="noStrike" cap="none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65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9"/>
              <a:buFont typeface="Arial"/>
              <a:buNone/>
            </a:pPr>
            <a:r>
              <a:rPr lang="en-US" sz="6599" b="1" i="0" u="none" strike="noStrike" cap="none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eletrônica</a:t>
            </a:r>
            <a:r>
              <a:rPr lang="en-US" sz="6599" b="1" i="0" u="none" strike="noStrike" cap="none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65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en-US" sz="4699" b="1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Um breve Tour pela </a:t>
            </a:r>
            <a:r>
              <a:rPr lang="en-US" sz="4699" b="1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estrutura</a:t>
            </a:r>
            <a:r>
              <a:rPr lang="en-US" sz="4699" b="1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46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7B30B4F7-571B-61EC-FFE2-A71782FDC8C6}"/>
              </a:ext>
            </a:extLst>
          </p:cNvPr>
          <p:cNvSpPr/>
          <p:nvPr/>
        </p:nvSpPr>
        <p:spPr>
          <a:xfrm rot="5400000">
            <a:off x="7854502" y="8136126"/>
            <a:ext cx="2578996" cy="10333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8B28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D97E30-05FE-3774-35C1-CB3F24430A33}"/>
              </a:ext>
            </a:extLst>
          </p:cNvPr>
          <p:cNvSpPr txBox="1"/>
          <p:nvPr/>
        </p:nvSpPr>
        <p:spPr>
          <a:xfrm>
            <a:off x="5955954" y="1547898"/>
            <a:ext cx="64067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Dificuldades: 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Valor do aparelho (&gt;6.000.000)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Ambiente adequado (temperatura, umidade, sistema </a:t>
            </a:r>
            <a:r>
              <a:rPr lang="pt-BR" sz="2400" dirty="0" err="1"/>
              <a:t>anti-vibração</a:t>
            </a:r>
            <a:r>
              <a:rPr lang="pt-BR" sz="2400" dirty="0"/>
              <a:t>, múltiplos ambientes*)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Trabalhosa tecnicamente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Insumos caros*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285750" indent="-285750">
              <a:buFontTx/>
              <a:buChar char="-"/>
            </a:pPr>
            <a:endParaRPr lang="pt-BR" sz="2400" dirty="0"/>
          </a:p>
          <a:p>
            <a:r>
              <a:rPr lang="pt-BR" sz="2000" dirty="0"/>
              <a:t>*Sala ME, sala maquinas e fontes, processamento, </a:t>
            </a:r>
            <a:r>
              <a:rPr lang="pt-BR" sz="2000" dirty="0" err="1"/>
              <a:t>ultramicrotomia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**SUS: não remunera</a:t>
            </a:r>
          </a:p>
          <a:p>
            <a:endParaRPr lang="pt-BR" sz="1400" dirty="0"/>
          </a:p>
          <a:p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7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>
            <a:off x="0" y="0"/>
            <a:ext cx="5789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195300" y="1220325"/>
            <a:ext cx="55941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9"/>
              <a:buFont typeface="Arial"/>
              <a:buNone/>
            </a:pPr>
            <a:r>
              <a:rPr lang="en-US" sz="6599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Microscopia </a:t>
            </a:r>
            <a:endParaRPr sz="6599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9"/>
              <a:buFont typeface="Arial"/>
              <a:buNone/>
            </a:pPr>
            <a:r>
              <a:rPr lang="en-US" sz="6599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eletrônica </a:t>
            </a:r>
            <a:endParaRPr sz="6599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en-US" sz="4699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Fontes do microscópio eletrônico</a:t>
            </a:r>
            <a:endParaRPr sz="4699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0725" y="0"/>
            <a:ext cx="4573200" cy="609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25200" y="299075"/>
            <a:ext cx="3774400" cy="460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85162" y="5154775"/>
            <a:ext cx="3851400" cy="51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AC54015-43DF-A8EA-3761-FE7D9222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151" y="5900214"/>
            <a:ext cx="5492972" cy="41212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0" y="9976099"/>
            <a:ext cx="18288000" cy="6156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6581650" y="105350"/>
            <a:ext cx="5588503" cy="1099810"/>
          </a:xfrm>
          <a:prstGeom prst="flowChartTerminator">
            <a:avLst/>
          </a:prstGeom>
          <a:solidFill>
            <a:srgbClr val="48B281"/>
          </a:solidFill>
          <a:ln w="9525" cap="flat" cmpd="sng">
            <a:solidFill>
              <a:srgbClr val="48B2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9"/>
          <p:cNvPicPr preferRelativeResize="0"/>
          <p:nvPr/>
        </p:nvPicPr>
        <p:blipFill rotWithShape="1">
          <a:blip r:embed="rId3">
            <a:alphaModFix/>
          </a:blip>
          <a:srcRect t="17156" b="11975"/>
          <a:stretch/>
        </p:blipFill>
        <p:spPr>
          <a:xfrm>
            <a:off x="1598150" y="165450"/>
            <a:ext cx="4838700" cy="4869200"/>
          </a:xfrm>
          <a:prstGeom prst="rect">
            <a:avLst/>
          </a:prstGeom>
          <a:noFill/>
          <a:ln w="28575" cap="flat" cmpd="sng">
            <a:solidFill>
              <a:srgbClr val="48B28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2" name="Google Shape;292;p9" descr="C:\Users\gyleanes.huufma\Downloads\WhatsApp Image 2022-02-04 at 13.48.58.jpeg"/>
          <p:cNvPicPr preferRelativeResize="0"/>
          <p:nvPr/>
        </p:nvPicPr>
        <p:blipFill rotWithShape="1">
          <a:blip r:embed="rId4">
            <a:alphaModFix/>
          </a:blip>
          <a:srcRect t="7779" b="1976"/>
          <a:stretch/>
        </p:blipFill>
        <p:spPr>
          <a:xfrm>
            <a:off x="1598175" y="5217200"/>
            <a:ext cx="4838650" cy="4458226"/>
          </a:xfrm>
          <a:prstGeom prst="rect">
            <a:avLst/>
          </a:prstGeom>
          <a:noFill/>
          <a:ln w="28575" cap="flat" cmpd="sng">
            <a:solidFill>
              <a:srgbClr val="48B28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9" descr="C:\Users\gyleanes.huufma\Downloads\WhatsApp Image 2022-02-11 at 12.52.14 (1)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42325" y="174088"/>
            <a:ext cx="5059700" cy="4789311"/>
          </a:xfrm>
          <a:prstGeom prst="rect">
            <a:avLst/>
          </a:prstGeom>
          <a:noFill/>
          <a:ln w="28575" cap="flat" cmpd="sng">
            <a:solidFill>
              <a:srgbClr val="48B28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4" name="Google Shape;294;p9" descr="C:\Users\gyleanes.huufma\Downloads\WhatsApp Image 2022-02-11 at 12.52.10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29650" y="5120200"/>
            <a:ext cx="4914900" cy="4652201"/>
          </a:xfrm>
          <a:prstGeom prst="rect">
            <a:avLst/>
          </a:prstGeom>
          <a:noFill/>
          <a:ln w="28575" cap="flat" cmpd="sng">
            <a:solidFill>
              <a:srgbClr val="48B28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5" name="Google Shape;295;p9"/>
          <p:cNvSpPr txBox="1"/>
          <p:nvPr/>
        </p:nvSpPr>
        <p:spPr>
          <a:xfrm>
            <a:off x="1598150" y="4357550"/>
            <a:ext cx="4838700" cy="677100"/>
          </a:xfrm>
          <a:prstGeom prst="rect">
            <a:avLst/>
          </a:prstGeom>
          <a:solidFill>
            <a:srgbClr val="2B8571">
              <a:alpha val="72549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Knifermaker 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12587125" y="4281350"/>
            <a:ext cx="4957500" cy="661800"/>
          </a:xfrm>
          <a:prstGeom prst="rect">
            <a:avLst/>
          </a:prstGeom>
          <a:solidFill>
            <a:srgbClr val="2B8571">
              <a:alpha val="72549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3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Processador de micro-ondas</a:t>
            </a:r>
            <a:endParaRPr sz="3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1559950" y="9078450"/>
            <a:ext cx="4914900" cy="677100"/>
          </a:xfrm>
          <a:prstGeom prst="rect">
            <a:avLst/>
          </a:prstGeom>
          <a:solidFill>
            <a:srgbClr val="2B8571">
              <a:alpha val="72549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Trimador 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12629650" y="9150725"/>
            <a:ext cx="4914900" cy="677100"/>
          </a:xfrm>
          <a:prstGeom prst="rect">
            <a:avLst/>
          </a:prstGeom>
          <a:solidFill>
            <a:srgbClr val="2B8571">
              <a:alpha val="72549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Ultra-Micrótomo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6245475" y="95250"/>
            <a:ext cx="63765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Microscopia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letrônica</a:t>
            </a:r>
            <a:endParaRPr lang="en-US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Preparo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Amostra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6EB8952-F326-58DA-EA47-ED8A0DBED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650" y="2871168"/>
            <a:ext cx="2182808" cy="17379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7F8D9DE-77C9-04FF-4D80-AD881175F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2122" y="6967167"/>
            <a:ext cx="2408031" cy="17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1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0" y="0"/>
            <a:ext cx="5789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195300" y="1220325"/>
            <a:ext cx="5594100" cy="4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9"/>
              <a:buFont typeface="Arial"/>
              <a:buNone/>
            </a:pPr>
            <a:r>
              <a:rPr lang="en-US" sz="6599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Microscopia </a:t>
            </a:r>
            <a:endParaRPr sz="6599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9"/>
              <a:buFont typeface="Arial"/>
              <a:buNone/>
            </a:pPr>
            <a:r>
              <a:rPr lang="en-US" sz="6599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eletrônica </a:t>
            </a:r>
            <a:endParaRPr sz="6599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en-US" sz="4699" b="1" i="0" u="none" strike="noStrike" cap="none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Lâminas para cortes ULTRAFINOS</a:t>
            </a:r>
            <a:endParaRPr sz="4699" b="1" i="0" u="none" strike="noStrike" cap="none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l="11117" t="15519" r="19443" b="10153"/>
          <a:stretch/>
        </p:blipFill>
        <p:spPr>
          <a:xfrm rot="-5400000">
            <a:off x="6947225" y="-427550"/>
            <a:ext cx="3962451" cy="565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 l="39409" t="18619" r="24938" b="41720"/>
          <a:stretch/>
        </p:blipFill>
        <p:spPr>
          <a:xfrm>
            <a:off x="13338813" y="5610900"/>
            <a:ext cx="4323924" cy="360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5">
            <a:alphaModFix/>
          </a:blip>
          <a:srcRect l="55614" t="39983" r="22035" b="7818"/>
          <a:stretch/>
        </p:blipFill>
        <p:spPr>
          <a:xfrm>
            <a:off x="6726725" y="5899763"/>
            <a:ext cx="1804732" cy="31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28900" y="418975"/>
            <a:ext cx="5420452" cy="406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/>
          <p:nvPr/>
        </p:nvSpPr>
        <p:spPr>
          <a:xfrm>
            <a:off x="7250925" y="6269875"/>
            <a:ext cx="756300" cy="787800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8118500" y="6517600"/>
            <a:ext cx="1176000" cy="461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8B28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9396975" y="6427400"/>
            <a:ext cx="2552100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Lâmina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6500" y="410600"/>
            <a:ext cx="5651499" cy="9202400"/>
          </a:xfrm>
          <a:prstGeom prst="rect">
            <a:avLst/>
          </a:prstGeom>
          <a:noFill/>
          <a:ln w="28575" cap="flat" cmpd="sng">
            <a:solidFill>
              <a:srgbClr val="48B28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5"/>
          <p:cNvSpPr/>
          <p:nvPr/>
        </p:nvSpPr>
        <p:spPr>
          <a:xfrm>
            <a:off x="0" y="0"/>
            <a:ext cx="5789400" cy="10287000"/>
          </a:xfrm>
          <a:prstGeom prst="rect">
            <a:avLst/>
          </a:prstGeom>
          <a:solidFill>
            <a:srgbClr val="48B2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968500" y="2743200"/>
            <a:ext cx="4573200" cy="2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99"/>
              <a:buFont typeface="Arial"/>
              <a:buNone/>
            </a:pPr>
            <a:r>
              <a:rPr lang="en-US" sz="6699" b="1" i="0" u="none" strike="noStrike" cap="none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Microscopia</a:t>
            </a:r>
            <a:r>
              <a:rPr lang="en-US" sz="6699" b="1" i="0" u="none" strike="noStrike" cap="none" dirty="0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 </a:t>
            </a:r>
            <a:endParaRPr sz="66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  <a:p>
            <a:pPr marL="0" marR="0" lvl="0" indent="0" algn="just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99"/>
              <a:buFont typeface="Arial"/>
              <a:buNone/>
            </a:pPr>
            <a:r>
              <a:rPr lang="en-US" sz="6699" b="1" i="0" u="none" strike="noStrike" cap="none" dirty="0" err="1">
                <a:solidFill>
                  <a:srgbClr val="FFFFFF"/>
                </a:solidFill>
                <a:latin typeface="Antonio"/>
                <a:ea typeface="Antonio"/>
                <a:cs typeface="Antonio"/>
                <a:sym typeface="Antonio"/>
              </a:rPr>
              <a:t>eletrônica</a:t>
            </a:r>
            <a:endParaRPr sz="5399" b="1" i="0" u="none" strike="noStrike" cap="none" dirty="0">
              <a:solidFill>
                <a:srgbClr val="FFFFFF"/>
              </a:solidFill>
              <a:latin typeface="Antonio"/>
              <a:ea typeface="Antonio"/>
              <a:cs typeface="Antonio"/>
              <a:sym typeface="Antonio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74EC965-E1E6-36A2-F4FB-EFB62DE31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700" y="6637400"/>
            <a:ext cx="1846200" cy="1846200"/>
          </a:xfrm>
          <a:prstGeom prst="rect">
            <a:avLst/>
          </a:prstGeom>
        </p:spPr>
      </p:pic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5FBD65FB-2D7F-EC7B-246D-9DC6164C6B37}"/>
              </a:ext>
            </a:extLst>
          </p:cNvPr>
          <p:cNvSpPr txBox="1">
            <a:spLocks/>
          </p:cNvSpPr>
          <p:nvPr/>
        </p:nvSpPr>
        <p:spPr>
          <a:xfrm>
            <a:off x="5854700" y="3327400"/>
            <a:ext cx="11188700" cy="66802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 u="sng" dirty="0"/>
              <a:t>Custo Anual:</a:t>
            </a:r>
          </a:p>
          <a:p>
            <a:endParaRPr lang="pt-BR" sz="2800" dirty="0"/>
          </a:p>
          <a:p>
            <a:r>
              <a:rPr lang="pt-BR" sz="2800" dirty="0"/>
              <a:t>Manutenção: 200.00 </a:t>
            </a:r>
          </a:p>
          <a:p>
            <a:r>
              <a:rPr lang="pt-BR" sz="2800" dirty="0"/>
              <a:t>Navalha de diamante: 40.000 - 80.000</a:t>
            </a:r>
          </a:p>
          <a:p>
            <a:r>
              <a:rPr lang="pt-BR" sz="2800" dirty="0"/>
              <a:t>Filamento: 5.000</a:t>
            </a:r>
          </a:p>
          <a:p>
            <a:r>
              <a:rPr lang="pt-BR" sz="2800" dirty="0"/>
              <a:t>Fluido para tanque: 20.000</a:t>
            </a:r>
          </a:p>
          <a:p>
            <a:r>
              <a:rPr lang="pt-BR" sz="2800" dirty="0"/>
              <a:t>Baterias: 24.000</a:t>
            </a:r>
          </a:p>
          <a:p>
            <a:endParaRPr lang="pt-BR" sz="2800" dirty="0"/>
          </a:p>
          <a:p>
            <a:r>
              <a:rPr lang="pt-BR" sz="2800" dirty="0"/>
              <a:t>Outros: reposição de peças e insumos</a:t>
            </a:r>
          </a:p>
          <a:p>
            <a:pPr marL="114300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57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440</Words>
  <Application>Microsoft Office PowerPoint</Application>
  <PresentationFormat>Personalizar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Antonio</vt:lpstr>
      <vt:lpstr>Antonio Light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Raquel Brito</cp:lastModifiedBy>
  <cp:revision>3</cp:revision>
  <dcterms:modified xsi:type="dcterms:W3CDTF">2024-06-01T02:02:03Z</dcterms:modified>
</cp:coreProperties>
</file>